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929292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lose-up photo of a bicycle chain on a gear"/>
          <p:cNvSpPr/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tial view of a metal gear"/>
          <p:cNvSpPr/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photo of bicycle gears"/>
          <p:cNvSpPr/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photo of bicycle gears"/>
          <p:cNvSpPr/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photo of the lower portion of a bicycle wheel"/>
          <p:cNvSpPr/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photo of a bicycle chain on a gear"/>
          <p:cNvSpPr/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lose-up photo of bicycle gears"/>
          <p:cNvSpPr/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achelor Thesis Presentation"/>
          <p:cNvSpPr txBox="1"/>
          <p:nvPr>
            <p:ph type="ctrTitle"/>
          </p:nvPr>
        </p:nvSpPr>
        <p:spPr>
          <a:xfrm>
            <a:off x="3576847" y="1281998"/>
            <a:ext cx="16666697" cy="1853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Bachelor Thesis Presentation</a:t>
            </a:r>
          </a:p>
        </p:txBody>
      </p:sp>
      <p:sp>
        <p:nvSpPr>
          <p:cNvPr id="120" name="Control of a Three Degree of Freedom Quadcopter Stand Using a Linear Quadratic Integral Regulator Based on the Differential Game Theory"/>
          <p:cNvSpPr txBox="1"/>
          <p:nvPr>
            <p:ph type="subTitle" sz="half" idx="1"/>
          </p:nvPr>
        </p:nvSpPr>
        <p:spPr>
          <a:xfrm>
            <a:off x="1833910" y="4176045"/>
            <a:ext cx="21655553" cy="3978322"/>
          </a:xfrm>
          <a:prstGeom prst="rect">
            <a:avLst/>
          </a:prstGeom>
        </p:spPr>
        <p:txBody>
          <a:bodyPr/>
          <a:lstStyle>
            <a:lvl1pPr algn="ctr">
              <a:defRPr sz="6200">
                <a:solidFill>
                  <a:srgbClr val="000000"/>
                </a:solidFill>
              </a:defRPr>
            </a:lvl1pPr>
          </a:lstStyle>
          <a:p>
            <a:pPr/>
            <a:r>
              <a:t>Control of a Three Degree of Freedom Quadcopter Stand Using a Linear Quadratic Integral Regulator Based on the Differential Game Theory </a:t>
            </a:r>
          </a:p>
        </p:txBody>
      </p:sp>
      <p:sp>
        <p:nvSpPr>
          <p:cNvPr id="121" name="Supervisor:…"/>
          <p:cNvSpPr txBox="1"/>
          <p:nvPr/>
        </p:nvSpPr>
        <p:spPr>
          <a:xfrm>
            <a:off x="992253" y="10610211"/>
            <a:ext cx="21437601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Supervisor: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Dr.Hadi Nobahari</a:t>
            </a:r>
          </a:p>
        </p:txBody>
      </p:sp>
      <p:sp>
        <p:nvSpPr>
          <p:cNvPr id="122" name="By:…"/>
          <p:cNvSpPr txBox="1"/>
          <p:nvPr/>
        </p:nvSpPr>
        <p:spPr>
          <a:xfrm>
            <a:off x="1191395" y="8164145"/>
            <a:ext cx="21437601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4000">
                <a:solidFill>
                  <a:srgbClr val="000000"/>
                </a:solidFill>
              </a:defRPr>
            </a:pPr>
            <a:r>
              <a:t>By:</a:t>
            </a:r>
          </a:p>
          <a:p>
            <a:pPr>
              <a:defRPr sz="4000">
                <a:solidFill>
                  <a:srgbClr val="000000"/>
                </a:solidFill>
              </a:defRPr>
            </a:pPr>
            <a:r>
              <a:t>Ali BaniAsad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itch Space State"/>
          <p:cNvSpPr txBox="1"/>
          <p:nvPr>
            <p:ph type="title"/>
          </p:nvPr>
        </p:nvSpPr>
        <p:spPr>
          <a:xfrm>
            <a:off x="968205" y="382127"/>
            <a:ext cx="10877964" cy="3179650"/>
          </a:xfrm>
          <a:prstGeom prst="rect">
            <a:avLst/>
          </a:prstGeom>
        </p:spPr>
        <p:txBody>
          <a:bodyPr/>
          <a:lstStyle/>
          <a:p>
            <a:pPr/>
            <a:r>
              <a:t>Pitch Space State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6017043" y="3628941"/>
            <a:ext cx="9236805" cy="7124521"/>
            <a:chOff x="0" y="0"/>
            <a:chExt cx="9236803" cy="7124520"/>
          </a:xfrm>
        </p:grpSpPr>
        <p:sp>
          <p:nvSpPr>
            <p:cNvPr id="166" name="Equation"/>
            <p:cNvSpPr txBox="1"/>
            <p:nvPr/>
          </p:nvSpPr>
          <p:spPr>
            <a:xfrm>
              <a:off x="0" y="0"/>
              <a:ext cx="9236804" cy="3384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  <p:sp>
          <p:nvSpPr>
            <p:cNvPr id="167" name="Equation"/>
            <p:cNvSpPr txBox="1"/>
            <p:nvPr/>
          </p:nvSpPr>
          <p:spPr>
            <a:xfrm>
              <a:off x="57915" y="3751384"/>
              <a:ext cx="5408595" cy="3373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Yaw Space State"/>
          <p:cNvSpPr txBox="1"/>
          <p:nvPr>
            <p:ph type="title"/>
          </p:nvPr>
        </p:nvSpPr>
        <p:spPr>
          <a:xfrm>
            <a:off x="968205" y="382127"/>
            <a:ext cx="10877964" cy="3179650"/>
          </a:xfrm>
          <a:prstGeom prst="rect">
            <a:avLst/>
          </a:prstGeom>
        </p:spPr>
        <p:txBody>
          <a:bodyPr/>
          <a:lstStyle/>
          <a:p>
            <a:pPr/>
            <a:r>
              <a:t>Yaw Space State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5560144" y="4013699"/>
            <a:ext cx="7108930" cy="7141941"/>
            <a:chOff x="0" y="0"/>
            <a:chExt cx="7108929" cy="7141941"/>
          </a:xfrm>
        </p:grpSpPr>
        <p:sp>
          <p:nvSpPr>
            <p:cNvPr id="171" name="Equation"/>
            <p:cNvSpPr txBox="1"/>
            <p:nvPr/>
          </p:nvSpPr>
          <p:spPr>
            <a:xfrm>
              <a:off x="0" y="0"/>
              <a:ext cx="7108930" cy="3390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  <p:sp>
          <p:nvSpPr>
            <p:cNvPr id="172" name="Equation"/>
            <p:cNvSpPr txBox="1"/>
            <p:nvPr/>
          </p:nvSpPr>
          <p:spPr>
            <a:xfrm>
              <a:off x="57915" y="3751384"/>
              <a:ext cx="5275001" cy="3390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imulation"/>
          <p:cNvSpPr txBox="1"/>
          <p:nvPr>
            <p:ph type="ctrTitle"/>
          </p:nvPr>
        </p:nvSpPr>
        <p:spPr>
          <a:xfrm>
            <a:off x="1184631" y="-2465679"/>
            <a:ext cx="21437601" cy="4927601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176" name="Stand Simulation in MATLAB Simulink"/>
          <p:cNvSpPr txBox="1"/>
          <p:nvPr>
            <p:ph type="subTitle" sz="quarter" idx="1"/>
          </p:nvPr>
        </p:nvSpPr>
        <p:spPr>
          <a:xfrm>
            <a:off x="1184631" y="3149600"/>
            <a:ext cx="21437601" cy="2209800"/>
          </a:xfrm>
          <a:prstGeom prst="rect">
            <a:avLst/>
          </a:prstGeom>
        </p:spPr>
        <p:txBody>
          <a:bodyPr/>
          <a:lstStyle/>
          <a:p>
            <a:pPr/>
            <a:r>
              <a:t>Stand Simulation in MATLAB Simulink</a:t>
            </a:r>
          </a:p>
        </p:txBody>
      </p:sp>
      <p:pic>
        <p:nvPicPr>
          <p:cNvPr id="177" name="Stand_Model.png" descr="Stand_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8872" y="4501230"/>
            <a:ext cx="18066256" cy="3364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a.png" descr="a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2605" y="8553368"/>
            <a:ext cx="19073742" cy="3913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imulation"/>
          <p:cNvSpPr txBox="1"/>
          <p:nvPr>
            <p:ph type="ctrTitle"/>
          </p:nvPr>
        </p:nvSpPr>
        <p:spPr>
          <a:xfrm>
            <a:off x="968205" y="796158"/>
            <a:ext cx="9493450" cy="1906237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pic>
        <p:nvPicPr>
          <p:cNvPr id="181" name="test.png" descr="tes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202" y="2976871"/>
            <a:ext cx="17539596" cy="9946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imulation"/>
          <p:cNvSpPr txBox="1"/>
          <p:nvPr>
            <p:ph type="ctrTitle"/>
          </p:nvPr>
        </p:nvSpPr>
        <p:spPr>
          <a:xfrm>
            <a:off x="847969" y="550471"/>
            <a:ext cx="6879883" cy="1863356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184" name="Parameter Estimation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Parameter Estimation</a:t>
            </a:r>
          </a:p>
        </p:txBody>
      </p:sp>
      <p:sp>
        <p:nvSpPr>
          <p:cNvPr id="185" name="Roll"/>
          <p:cNvSpPr txBox="1"/>
          <p:nvPr/>
        </p:nvSpPr>
        <p:spPr>
          <a:xfrm>
            <a:off x="896063" y="3918288"/>
            <a:ext cx="1919963" cy="101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Roll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2396109" y="4760144"/>
            <a:ext cx="9874771" cy="8067334"/>
            <a:chOff x="0" y="0"/>
            <a:chExt cx="9874769" cy="8067332"/>
          </a:xfrm>
        </p:grpSpPr>
        <p:sp>
          <p:nvSpPr>
            <p:cNvPr id="186" name="Without Motor"/>
            <p:cNvSpPr/>
            <p:nvPr/>
          </p:nvSpPr>
          <p:spPr>
            <a:xfrm>
              <a:off x="0" y="0"/>
              <a:ext cx="9874770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Without Motor</a:t>
              </a:r>
            </a:p>
          </p:txBody>
        </p:sp>
        <p:pic>
          <p:nvPicPr>
            <p:cNvPr id="187" name="Roll_ml_Es.png" descr="Roll_ml_Es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662048"/>
              <a:ext cx="9874770" cy="7405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Group"/>
          <p:cNvGrpSpPr/>
          <p:nvPr/>
        </p:nvGrpSpPr>
        <p:grpSpPr>
          <a:xfrm>
            <a:off x="12396727" y="4760144"/>
            <a:ext cx="9874782" cy="8067341"/>
            <a:chOff x="0" y="0"/>
            <a:chExt cx="9874780" cy="8067338"/>
          </a:xfrm>
        </p:grpSpPr>
        <p:sp>
          <p:nvSpPr>
            <p:cNvPr id="189" name="With Motor"/>
            <p:cNvSpPr/>
            <p:nvPr/>
          </p:nvSpPr>
          <p:spPr>
            <a:xfrm>
              <a:off x="0" y="0"/>
              <a:ext cx="9874781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 Motor</a:t>
              </a:r>
            </a:p>
          </p:txBody>
        </p:sp>
        <p:pic>
          <p:nvPicPr>
            <p:cNvPr id="190" name="Roll_Es.png" descr="Roll_E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62048"/>
              <a:ext cx="9874781" cy="74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imulation"/>
          <p:cNvSpPr txBox="1"/>
          <p:nvPr>
            <p:ph type="ctrTitle"/>
          </p:nvPr>
        </p:nvSpPr>
        <p:spPr>
          <a:xfrm>
            <a:off x="847969" y="550471"/>
            <a:ext cx="6879883" cy="1863356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194" name="Parameter Estimation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Parameter Estimation</a:t>
            </a:r>
          </a:p>
        </p:txBody>
      </p:sp>
      <p:sp>
        <p:nvSpPr>
          <p:cNvPr id="195" name="Pitch"/>
          <p:cNvSpPr txBox="1"/>
          <p:nvPr/>
        </p:nvSpPr>
        <p:spPr>
          <a:xfrm>
            <a:off x="896063" y="3918288"/>
            <a:ext cx="1919963" cy="101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Pitch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2161824" y="4760144"/>
            <a:ext cx="9874778" cy="8067341"/>
            <a:chOff x="0" y="0"/>
            <a:chExt cx="9874777" cy="8067338"/>
          </a:xfrm>
        </p:grpSpPr>
        <p:sp>
          <p:nvSpPr>
            <p:cNvPr id="196" name="Without Motor"/>
            <p:cNvSpPr/>
            <p:nvPr/>
          </p:nvSpPr>
          <p:spPr>
            <a:xfrm>
              <a:off x="0" y="0"/>
              <a:ext cx="9874778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Without Motor</a:t>
              </a:r>
            </a:p>
          </p:txBody>
        </p:sp>
        <p:pic>
          <p:nvPicPr>
            <p:cNvPr id="197" name="Pitch_ml_Es.png" descr="Pitch_ml_E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2048"/>
              <a:ext cx="9874778" cy="74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Group"/>
          <p:cNvGrpSpPr/>
          <p:nvPr/>
        </p:nvGrpSpPr>
        <p:grpSpPr>
          <a:xfrm>
            <a:off x="12453108" y="4760144"/>
            <a:ext cx="9874780" cy="8067341"/>
            <a:chOff x="0" y="0"/>
            <a:chExt cx="9874778" cy="8067338"/>
          </a:xfrm>
        </p:grpSpPr>
        <p:sp>
          <p:nvSpPr>
            <p:cNvPr id="199" name="With Motor"/>
            <p:cNvSpPr/>
            <p:nvPr/>
          </p:nvSpPr>
          <p:spPr>
            <a:xfrm>
              <a:off x="0" y="0"/>
              <a:ext cx="9874779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 Motor</a:t>
              </a:r>
            </a:p>
          </p:txBody>
        </p:sp>
        <p:pic>
          <p:nvPicPr>
            <p:cNvPr id="200" name="Pitch_Es.png" descr="Pitch_Es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62048"/>
              <a:ext cx="9874779" cy="74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imulation"/>
          <p:cNvSpPr txBox="1"/>
          <p:nvPr>
            <p:ph type="ctrTitle"/>
          </p:nvPr>
        </p:nvSpPr>
        <p:spPr>
          <a:xfrm>
            <a:off x="847969" y="550471"/>
            <a:ext cx="6879883" cy="1863356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204" name="Parameter Estimation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Parameter Estimation</a:t>
            </a:r>
          </a:p>
        </p:txBody>
      </p:sp>
      <p:sp>
        <p:nvSpPr>
          <p:cNvPr id="205" name="Yaw"/>
          <p:cNvSpPr txBox="1"/>
          <p:nvPr/>
        </p:nvSpPr>
        <p:spPr>
          <a:xfrm>
            <a:off x="896063" y="3918288"/>
            <a:ext cx="1919963" cy="1017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Yaw</a:t>
            </a:r>
          </a:p>
        </p:txBody>
      </p:sp>
      <p:pic>
        <p:nvPicPr>
          <p:cNvPr id="206" name="Yaw_Es.png" descr="Yaw_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2285" y="3159973"/>
            <a:ext cx="13221136" cy="9580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imulation"/>
          <p:cNvSpPr txBox="1"/>
          <p:nvPr>
            <p:ph type="ctrTitle"/>
          </p:nvPr>
        </p:nvSpPr>
        <p:spPr>
          <a:xfrm>
            <a:off x="847969" y="550471"/>
            <a:ext cx="6879883" cy="1863356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209" name="Parameter Estimation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Parameter Estimation</a:t>
            </a:r>
          </a:p>
        </p:txBody>
      </p:sp>
      <p:sp>
        <p:nvSpPr>
          <p:cNvPr id="210" name="Roll-Pitch"/>
          <p:cNvSpPr txBox="1"/>
          <p:nvPr/>
        </p:nvSpPr>
        <p:spPr>
          <a:xfrm>
            <a:off x="896063" y="3918288"/>
            <a:ext cx="3629409" cy="115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Roll-Pitch</a:t>
            </a:r>
          </a:p>
        </p:txBody>
      </p:sp>
      <p:pic>
        <p:nvPicPr>
          <p:cNvPr id="211" name="roll-pitch.png" descr="roll-pi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0591" y="5422193"/>
            <a:ext cx="9874780" cy="740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tch-roll.png" descr="pitch-ro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521" y="5422193"/>
            <a:ext cx="9874779" cy="7405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imulation"/>
          <p:cNvSpPr txBox="1"/>
          <p:nvPr>
            <p:ph type="ctrTitle"/>
          </p:nvPr>
        </p:nvSpPr>
        <p:spPr>
          <a:xfrm>
            <a:off x="847969" y="550471"/>
            <a:ext cx="6879883" cy="1863356"/>
          </a:xfrm>
          <a:prstGeom prst="rect">
            <a:avLst/>
          </a:prstGeom>
        </p:spPr>
        <p:txBody>
          <a:bodyPr/>
          <a:lstStyle/>
          <a:p>
            <a:pPr/>
            <a:r>
              <a:t>Simulation</a:t>
            </a:r>
          </a:p>
        </p:txBody>
      </p:sp>
      <p:sp>
        <p:nvSpPr>
          <p:cNvPr id="215" name="Parameter Estimation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Parameter Estimation</a:t>
            </a:r>
          </a:p>
        </p:txBody>
      </p:sp>
      <p:sp>
        <p:nvSpPr>
          <p:cNvPr id="216" name="3 Degree Of Freedom"/>
          <p:cNvSpPr txBox="1"/>
          <p:nvPr/>
        </p:nvSpPr>
        <p:spPr>
          <a:xfrm>
            <a:off x="896063" y="3918288"/>
            <a:ext cx="6100682" cy="115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18184">
              <a:defRPr sz="5046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lvl1pPr>
          </a:lstStyle>
          <a:p>
            <a:pPr/>
            <a:r>
              <a:t>3 Degree Of Freedom</a:t>
            </a:r>
          </a:p>
        </p:txBody>
      </p:sp>
      <p:pic>
        <p:nvPicPr>
          <p:cNvPr id="217" name="3-pitch.png" descr="3-pi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1671" y="7210082"/>
            <a:ext cx="8146003" cy="610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3-roll.png" descr="3-ro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2908" y="791272"/>
            <a:ext cx="8146001" cy="610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3-yaw.png" descr="3-y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83676" y="7210082"/>
            <a:ext cx="8146001" cy="6108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roller Desig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Controller Design</a:t>
            </a:r>
          </a:p>
        </p:txBody>
      </p:sp>
      <p:sp>
        <p:nvSpPr>
          <p:cNvPr id="222" name="LQR"/>
          <p:cNvSpPr txBox="1"/>
          <p:nvPr>
            <p:ph type="subTitle" sz="quarter" idx="1"/>
          </p:nvPr>
        </p:nvSpPr>
        <p:spPr>
          <a:xfrm>
            <a:off x="679637" y="2180116"/>
            <a:ext cx="2967594" cy="1115259"/>
          </a:xfrm>
          <a:prstGeom prst="rect">
            <a:avLst/>
          </a:prstGeom>
        </p:spPr>
        <p:txBody>
          <a:bodyPr/>
          <a:lstStyle/>
          <a:p>
            <a:pPr/>
            <a:r>
              <a:t>LQR</a:t>
            </a:r>
          </a:p>
        </p:txBody>
      </p:sp>
      <p:sp>
        <p:nvSpPr>
          <p:cNvPr id="223" name="Equation"/>
          <p:cNvSpPr txBox="1"/>
          <p:nvPr/>
        </p:nvSpPr>
        <p:spPr>
          <a:xfrm>
            <a:off x="2333263" y="3797753"/>
            <a:ext cx="4734053" cy="5192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</m:lim>
                  </m:limUpp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224" name="Equation"/>
          <p:cNvSpPr txBox="1"/>
          <p:nvPr/>
        </p:nvSpPr>
        <p:spPr>
          <a:xfrm>
            <a:off x="2370967" y="4798535"/>
            <a:ext cx="4252035" cy="62724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225" name="Equation"/>
          <p:cNvSpPr txBox="1"/>
          <p:nvPr/>
        </p:nvSpPr>
        <p:spPr>
          <a:xfrm>
            <a:off x="2323664" y="5885678"/>
            <a:ext cx="8978014" cy="15503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226" name="Equation"/>
          <p:cNvSpPr txBox="1"/>
          <p:nvPr/>
        </p:nvSpPr>
        <p:spPr>
          <a:xfrm>
            <a:off x="2328107" y="7895939"/>
            <a:ext cx="3900435" cy="72887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P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227" name="Equation"/>
          <p:cNvSpPr txBox="1"/>
          <p:nvPr/>
        </p:nvSpPr>
        <p:spPr>
          <a:xfrm>
            <a:off x="2221484" y="9259993"/>
            <a:ext cx="10747398" cy="65825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lim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</m:lim>
                  </m:limUpp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B</m:t>
                  </m:r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Q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228" name="Weighting matrices optimized using TCACS."/>
          <p:cNvSpPr txBox="1"/>
          <p:nvPr/>
        </p:nvSpPr>
        <p:spPr>
          <a:xfrm>
            <a:off x="1089094" y="10553429"/>
            <a:ext cx="14125907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1084156"/>
                    <a:satOff val="14246"/>
                    <a:lumOff val="-20172"/>
                  </a:schemeClr>
                </a:solidFill>
              </a:defRPr>
            </a:lvl1pPr>
          </a:lstStyle>
          <a:p>
            <a:pPr/>
            <a:r>
              <a:t>Weighting matrices optimized using TCACS.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Quadcopter"/>
          <p:cNvSpPr txBox="1"/>
          <p:nvPr>
            <p:ph type="title"/>
          </p:nvPr>
        </p:nvSpPr>
        <p:spPr>
          <a:xfrm>
            <a:off x="1160584" y="-1539180"/>
            <a:ext cx="9639301" cy="4927601"/>
          </a:xfrm>
          <a:prstGeom prst="rect">
            <a:avLst/>
          </a:prstGeom>
        </p:spPr>
        <p:txBody>
          <a:bodyPr/>
          <a:lstStyle/>
          <a:p>
            <a:pPr/>
            <a:r>
              <a:t>Quadcopter</a:t>
            </a:r>
          </a:p>
        </p:txBody>
      </p:sp>
      <p:sp>
        <p:nvSpPr>
          <p:cNvPr id="125" name="Three Degree of Freedom Quadcopter Stand"/>
          <p:cNvSpPr txBox="1"/>
          <p:nvPr>
            <p:ph type="body" sz="quarter" idx="1"/>
          </p:nvPr>
        </p:nvSpPr>
        <p:spPr>
          <a:xfrm>
            <a:off x="1473200" y="8642087"/>
            <a:ext cx="9639300" cy="5092701"/>
          </a:xfrm>
          <a:prstGeom prst="rect">
            <a:avLst/>
          </a:prstGeom>
        </p:spPr>
        <p:txBody>
          <a:bodyPr/>
          <a:lstStyle/>
          <a:p>
            <a:pPr/>
            <a:r>
              <a:t>Three Degree of Freedom Quadcopter Stand</a:t>
            </a:r>
          </a:p>
        </p:txBody>
      </p:sp>
      <p:pic>
        <p:nvPicPr>
          <p:cNvPr id="126" name="3DOFQuad.png" descr="3DOFQua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8170" y="483464"/>
            <a:ext cx="15519401" cy="1002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ontroller Desig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Controller Design</a:t>
            </a:r>
          </a:p>
        </p:txBody>
      </p:sp>
      <p:sp>
        <p:nvSpPr>
          <p:cNvPr id="231" name="LQR Controller for Roll"/>
          <p:cNvSpPr txBox="1"/>
          <p:nvPr>
            <p:ph type="subTitle" sz="quarter" idx="1"/>
          </p:nvPr>
        </p:nvSpPr>
        <p:spPr>
          <a:xfrm>
            <a:off x="679637" y="2180116"/>
            <a:ext cx="7086374" cy="930579"/>
          </a:xfrm>
          <a:prstGeom prst="rect">
            <a:avLst/>
          </a:prstGeom>
        </p:spPr>
        <p:txBody>
          <a:bodyPr/>
          <a:lstStyle>
            <a:lvl1pPr defTabSz="767715"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lvl1pPr>
          </a:lstStyle>
          <a:p>
            <a:pPr/>
            <a:r>
              <a:t>LQR Controller for Roll</a:t>
            </a:r>
          </a:p>
        </p:txBody>
      </p:sp>
      <p:grpSp>
        <p:nvGrpSpPr>
          <p:cNvPr id="234" name="Group"/>
          <p:cNvGrpSpPr/>
          <p:nvPr/>
        </p:nvGrpSpPr>
        <p:grpSpPr>
          <a:xfrm>
            <a:off x="219910" y="3356860"/>
            <a:ext cx="12706132" cy="10190627"/>
            <a:chOff x="0" y="0"/>
            <a:chExt cx="12706130" cy="10190624"/>
          </a:xfrm>
        </p:grpSpPr>
        <p:sp>
          <p:nvSpPr>
            <p:cNvPr id="232" name="Without noise"/>
            <p:cNvSpPr/>
            <p:nvPr/>
          </p:nvSpPr>
          <p:spPr>
            <a:xfrm>
              <a:off x="0" y="0"/>
              <a:ext cx="12706131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Without noise</a:t>
              </a:r>
            </a:p>
          </p:txBody>
        </p:sp>
        <p:pic>
          <p:nvPicPr>
            <p:cNvPr id="233" name="lqr_roll_nn.png" descr="lqr_roll_n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2048"/>
              <a:ext cx="12706131" cy="952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7" name="Group"/>
          <p:cNvGrpSpPr/>
          <p:nvPr/>
        </p:nvGrpSpPr>
        <p:grpSpPr>
          <a:xfrm>
            <a:off x="11633206" y="3356860"/>
            <a:ext cx="12706133" cy="10190627"/>
            <a:chOff x="0" y="0"/>
            <a:chExt cx="12706131" cy="10190624"/>
          </a:xfrm>
        </p:grpSpPr>
        <p:sp>
          <p:nvSpPr>
            <p:cNvPr id="235" name="With noise"/>
            <p:cNvSpPr/>
            <p:nvPr/>
          </p:nvSpPr>
          <p:spPr>
            <a:xfrm>
              <a:off x="0" y="0"/>
              <a:ext cx="12706132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 noise</a:t>
              </a:r>
            </a:p>
          </p:txBody>
        </p:sp>
        <p:pic>
          <p:nvPicPr>
            <p:cNvPr id="236" name="lqr_roll.png" descr="lqr_ro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62048"/>
              <a:ext cx="12706132" cy="952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ntroller Desig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Controller Design</a:t>
            </a:r>
          </a:p>
        </p:txBody>
      </p:sp>
      <p:sp>
        <p:nvSpPr>
          <p:cNvPr id="240" name="LQDG Controller Roll"/>
          <p:cNvSpPr txBox="1"/>
          <p:nvPr>
            <p:ph type="subTitle" sz="quarter" idx="1"/>
          </p:nvPr>
        </p:nvSpPr>
        <p:spPr>
          <a:xfrm>
            <a:off x="679637" y="2180116"/>
            <a:ext cx="7456595" cy="922904"/>
          </a:xfrm>
          <a:prstGeom prst="rect">
            <a:avLst/>
          </a:prstGeom>
        </p:spPr>
        <p:txBody>
          <a:bodyPr/>
          <a:lstStyle>
            <a:lvl1pPr defTabSz="767715">
              <a:defRPr sz="5394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lvl1pPr>
          </a:lstStyle>
          <a:p>
            <a:pPr/>
            <a:r>
              <a:t>LQDG Controller Roll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93503" y="3284718"/>
            <a:ext cx="12706131" cy="10190626"/>
            <a:chOff x="0" y="0"/>
            <a:chExt cx="12706129" cy="10190624"/>
          </a:xfrm>
        </p:grpSpPr>
        <p:sp>
          <p:nvSpPr>
            <p:cNvPr id="241" name="Without noise"/>
            <p:cNvSpPr/>
            <p:nvPr/>
          </p:nvSpPr>
          <p:spPr>
            <a:xfrm>
              <a:off x="0" y="0"/>
              <a:ext cx="12706130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Without noise</a:t>
              </a:r>
            </a:p>
          </p:txBody>
        </p:sp>
        <p:pic>
          <p:nvPicPr>
            <p:cNvPr id="242" name="lqdg_roll_nn.png" descr="lqdg_roll_n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2048"/>
              <a:ext cx="12706130" cy="952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6" name="Group"/>
          <p:cNvGrpSpPr/>
          <p:nvPr/>
        </p:nvGrpSpPr>
        <p:grpSpPr>
          <a:xfrm>
            <a:off x="11523383" y="3284718"/>
            <a:ext cx="12706131" cy="10190626"/>
            <a:chOff x="0" y="0"/>
            <a:chExt cx="12706129" cy="10190624"/>
          </a:xfrm>
        </p:grpSpPr>
        <p:sp>
          <p:nvSpPr>
            <p:cNvPr id="244" name="With noise"/>
            <p:cNvSpPr/>
            <p:nvPr/>
          </p:nvSpPr>
          <p:spPr>
            <a:xfrm>
              <a:off x="0" y="0"/>
              <a:ext cx="12706130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 noise</a:t>
              </a:r>
            </a:p>
          </p:txBody>
        </p:sp>
        <p:pic>
          <p:nvPicPr>
            <p:cNvPr id="245" name="lqdg_roll.png" descr="lqdg_ro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62048"/>
              <a:ext cx="12706130" cy="952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ontroller Desig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Controller Design</a:t>
            </a:r>
          </a:p>
        </p:txBody>
      </p:sp>
      <p:sp>
        <p:nvSpPr>
          <p:cNvPr id="249" name="LQIDG Controller for Roll"/>
          <p:cNvSpPr txBox="1"/>
          <p:nvPr>
            <p:ph type="subTitle" sz="quarter" idx="1"/>
          </p:nvPr>
        </p:nvSpPr>
        <p:spPr>
          <a:xfrm>
            <a:off x="679637" y="2180116"/>
            <a:ext cx="8172442" cy="1218642"/>
          </a:xfrm>
          <a:prstGeom prst="rect">
            <a:avLst/>
          </a:prstGeom>
        </p:spPr>
        <p:txBody>
          <a:bodyPr/>
          <a:lstStyle/>
          <a:p>
            <a:pPr/>
            <a:r>
              <a:t>LQIDG Controller for Roll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117912" y="3380908"/>
            <a:ext cx="12706132" cy="10190626"/>
            <a:chOff x="0" y="0"/>
            <a:chExt cx="12706131" cy="10190624"/>
          </a:xfrm>
        </p:grpSpPr>
        <p:sp>
          <p:nvSpPr>
            <p:cNvPr id="250" name="Without noise"/>
            <p:cNvSpPr/>
            <p:nvPr/>
          </p:nvSpPr>
          <p:spPr>
            <a:xfrm>
              <a:off x="0" y="0"/>
              <a:ext cx="12706132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Without noise</a:t>
              </a:r>
            </a:p>
          </p:txBody>
        </p:sp>
        <p:pic>
          <p:nvPicPr>
            <p:cNvPr id="251" name="lqidg_roll_nn.png" descr="lqidg_roll_n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662048"/>
              <a:ext cx="12706132" cy="9528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5" name="Group"/>
          <p:cNvGrpSpPr/>
          <p:nvPr/>
        </p:nvGrpSpPr>
        <p:grpSpPr>
          <a:xfrm>
            <a:off x="11537837" y="3380907"/>
            <a:ext cx="12706133" cy="10190628"/>
            <a:chOff x="0" y="0"/>
            <a:chExt cx="12706131" cy="10190626"/>
          </a:xfrm>
        </p:grpSpPr>
        <p:sp>
          <p:nvSpPr>
            <p:cNvPr id="253" name="With noise"/>
            <p:cNvSpPr/>
            <p:nvPr/>
          </p:nvSpPr>
          <p:spPr>
            <a:xfrm>
              <a:off x="0" y="0"/>
              <a:ext cx="12706132" cy="560449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With noise</a:t>
              </a:r>
            </a:p>
          </p:txBody>
        </p:sp>
        <p:pic>
          <p:nvPicPr>
            <p:cNvPr id="254" name="lqidg_roll.png" descr="lqidg_roll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662048"/>
              <a:ext cx="12706132" cy="9528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ntroller Design"/>
          <p:cNvSpPr txBox="1"/>
          <p:nvPr>
            <p:ph type="ctrTitle"/>
          </p:nvPr>
        </p:nvSpPr>
        <p:spPr>
          <a:xfrm>
            <a:off x="847969" y="550471"/>
            <a:ext cx="11184348" cy="1690602"/>
          </a:xfrm>
          <a:prstGeom prst="rect">
            <a:avLst/>
          </a:prstGeom>
        </p:spPr>
        <p:txBody>
          <a:bodyPr/>
          <a:lstStyle/>
          <a:p>
            <a:pPr/>
            <a:r>
              <a:t>Controller Design</a:t>
            </a:r>
          </a:p>
        </p:txBody>
      </p:sp>
      <p:sp>
        <p:nvSpPr>
          <p:cNvPr id="258" name="LQIDG Controller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259" name="Roll-Pitch with noise"/>
          <p:cNvSpPr txBox="1"/>
          <p:nvPr/>
        </p:nvSpPr>
        <p:spPr>
          <a:xfrm>
            <a:off x="896063" y="3918288"/>
            <a:ext cx="10148663" cy="115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Roll-Pitch with noise</a:t>
            </a:r>
          </a:p>
        </p:txBody>
      </p:sp>
      <p:pic>
        <p:nvPicPr>
          <p:cNvPr id="260" name="2-lqidg-roll.png" descr="2-lqidg-ro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5203" y="5422193"/>
            <a:ext cx="9874780" cy="740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2-lqidg-pitch.png" descr="2-lqidg-pi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72660" y="5319498"/>
            <a:ext cx="10148663" cy="7610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troller Design"/>
          <p:cNvSpPr txBox="1"/>
          <p:nvPr>
            <p:ph type="ctrTitle"/>
          </p:nvPr>
        </p:nvSpPr>
        <p:spPr>
          <a:xfrm>
            <a:off x="847969" y="666650"/>
            <a:ext cx="7477696" cy="1747177"/>
          </a:xfrm>
          <a:prstGeom prst="rect">
            <a:avLst/>
          </a:prstGeom>
        </p:spPr>
        <p:txBody>
          <a:bodyPr/>
          <a:lstStyle>
            <a:lvl1pPr defTabSz="643889">
              <a:defRPr sz="7800">
                <a:effectLst>
                  <a:outerShdw sx="100000" sy="100000" kx="0" ky="0" algn="b" rotWithShape="0" blurRad="39624" dist="29717" dir="5400000">
                    <a:srgbClr val="000000"/>
                  </a:outerShdw>
                </a:effectLst>
              </a:defRPr>
            </a:lvl1pPr>
          </a:lstStyle>
          <a:p>
            <a:pPr/>
            <a:r>
              <a:t>Controller Design</a:t>
            </a:r>
          </a:p>
        </p:txBody>
      </p:sp>
      <p:sp>
        <p:nvSpPr>
          <p:cNvPr id="264" name="LQIDG Controller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265" name="3 Degree Of Freedom with noise"/>
          <p:cNvSpPr txBox="1"/>
          <p:nvPr/>
        </p:nvSpPr>
        <p:spPr>
          <a:xfrm>
            <a:off x="896063" y="3918288"/>
            <a:ext cx="6248456" cy="2391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5100">
                <a:solidFill>
                  <a:srgbClr val="73BFFF"/>
                </a:solidFill>
              </a:defRPr>
            </a:lvl1pPr>
          </a:lstStyle>
          <a:p>
            <a:pPr/>
            <a:r>
              <a:t>3 Degree Of Freedom with noise</a:t>
            </a:r>
          </a:p>
        </p:txBody>
      </p:sp>
      <p:pic>
        <p:nvPicPr>
          <p:cNvPr id="266" name="3-lqidg-roll.png" descr="3-lqidg-ro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6690" y="1200076"/>
            <a:ext cx="8146002" cy="6108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3-lqidg-pitch.png" descr="3-lqidg-pi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64544" y="7210082"/>
            <a:ext cx="8146001" cy="610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3-lqidg-yaw.png" descr="3-lqidg-y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02301" y="7210082"/>
            <a:ext cx="8146002" cy="6108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mplementatio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271" name="LQR Controller"/>
          <p:cNvSpPr txBox="1"/>
          <p:nvPr>
            <p:ph type="subTitle" sz="quarter" idx="1"/>
          </p:nvPr>
        </p:nvSpPr>
        <p:spPr>
          <a:xfrm>
            <a:off x="920111" y="2035832"/>
            <a:ext cx="8706012" cy="1438775"/>
          </a:xfrm>
          <a:prstGeom prst="rect">
            <a:avLst/>
          </a:prstGeom>
        </p:spPr>
        <p:txBody>
          <a:bodyPr/>
          <a:lstStyle/>
          <a:p>
            <a:pPr/>
            <a:r>
              <a:t>LQR Controller</a:t>
            </a:r>
          </a:p>
        </p:txBody>
      </p:sp>
      <p:pic>
        <p:nvPicPr>
          <p:cNvPr id="272" name="f-lqr-pitch.png" descr="f-lqr-pi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3799" y="762008"/>
            <a:ext cx="14321786" cy="1074018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imulating and implementing have the same weighting matrix."/>
          <p:cNvSpPr txBox="1"/>
          <p:nvPr/>
        </p:nvSpPr>
        <p:spPr>
          <a:xfrm>
            <a:off x="1164591" y="11663797"/>
            <a:ext cx="19905076" cy="969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1084156"/>
                    <a:satOff val="14246"/>
                    <a:lumOff val="-20172"/>
                  </a:schemeClr>
                </a:solidFill>
              </a:defRPr>
            </a:lvl1pPr>
          </a:lstStyle>
          <a:p>
            <a:pPr/>
            <a:r>
              <a:t>Simulating and implementing have the same weighting matrix.</a:t>
            </a:r>
          </a:p>
        </p:txBody>
      </p:sp>
      <p:sp>
        <p:nvSpPr>
          <p:cNvPr id="274" name="Pitch"/>
          <p:cNvSpPr txBox="1"/>
          <p:nvPr/>
        </p:nvSpPr>
        <p:spPr>
          <a:xfrm>
            <a:off x="1040347" y="3481370"/>
            <a:ext cx="2282373" cy="1123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mplementatio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277" name="LQDG Controller"/>
          <p:cNvSpPr txBox="1"/>
          <p:nvPr>
            <p:ph type="subTitle" sz="quarter" idx="1"/>
          </p:nvPr>
        </p:nvSpPr>
        <p:spPr>
          <a:xfrm>
            <a:off x="799874" y="2156069"/>
            <a:ext cx="8706012" cy="1438775"/>
          </a:xfrm>
          <a:prstGeom prst="rect">
            <a:avLst/>
          </a:prstGeom>
        </p:spPr>
        <p:txBody>
          <a:bodyPr/>
          <a:lstStyle/>
          <a:p>
            <a:pPr/>
            <a:r>
              <a:t>LQDG Controller</a:t>
            </a:r>
          </a:p>
        </p:txBody>
      </p:sp>
      <p:pic>
        <p:nvPicPr>
          <p:cNvPr id="278" name="f-lqdg-pitch.png" descr="f-lqdg-pi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25379" y="1705270"/>
            <a:ext cx="14229379" cy="1067089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Pitch"/>
          <p:cNvSpPr txBox="1"/>
          <p:nvPr/>
        </p:nvSpPr>
        <p:spPr>
          <a:xfrm>
            <a:off x="920111" y="3385180"/>
            <a:ext cx="2282373" cy="112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Implementation"/>
          <p:cNvSpPr txBox="1"/>
          <p:nvPr>
            <p:ph type="ctrTitle"/>
          </p:nvPr>
        </p:nvSpPr>
        <p:spPr>
          <a:xfrm>
            <a:off x="679637" y="-70526"/>
            <a:ext cx="9890798" cy="2099596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282" name="LQIDG Controller"/>
          <p:cNvSpPr txBox="1"/>
          <p:nvPr>
            <p:ph type="subTitle" sz="quarter" idx="1"/>
          </p:nvPr>
        </p:nvSpPr>
        <p:spPr>
          <a:xfrm>
            <a:off x="679637" y="2180116"/>
            <a:ext cx="8706013" cy="1438775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pic>
        <p:nvPicPr>
          <p:cNvPr id="283" name="f-lqidg-pitch.png" descr="f-lqidg-pit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90255" y="1994042"/>
            <a:ext cx="13917173" cy="10436762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Pitch"/>
          <p:cNvSpPr txBox="1"/>
          <p:nvPr/>
        </p:nvSpPr>
        <p:spPr>
          <a:xfrm>
            <a:off x="847969" y="3409227"/>
            <a:ext cx="2282373" cy="1123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Pitch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Implementation"/>
          <p:cNvSpPr txBox="1"/>
          <p:nvPr>
            <p:ph type="ctrTitle"/>
          </p:nvPr>
        </p:nvSpPr>
        <p:spPr>
          <a:xfrm>
            <a:off x="847969" y="550471"/>
            <a:ext cx="11184348" cy="1690602"/>
          </a:xfrm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287" name="LQIDG Controller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288" name="Roll-Pitch"/>
          <p:cNvSpPr txBox="1"/>
          <p:nvPr/>
        </p:nvSpPr>
        <p:spPr>
          <a:xfrm>
            <a:off x="896063" y="3918288"/>
            <a:ext cx="10148663" cy="115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>
                <a:solidFill>
                  <a:srgbClr val="73BFFF"/>
                </a:solidFill>
              </a:defRPr>
            </a:lvl1pPr>
          </a:lstStyle>
          <a:p>
            <a:pPr/>
            <a:r>
              <a:t>Roll-Pitch</a:t>
            </a:r>
          </a:p>
        </p:txBody>
      </p:sp>
      <p:pic>
        <p:nvPicPr>
          <p:cNvPr id="289" name="f-2-roll.png" descr="f-2-ro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3640" y="5319498"/>
            <a:ext cx="10148661" cy="7610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-2-pitch.png" descr="f-2-pi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11461" y="5319498"/>
            <a:ext cx="10148662" cy="7610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Implementation"/>
          <p:cNvSpPr txBox="1"/>
          <p:nvPr>
            <p:ph type="ctrTitle"/>
          </p:nvPr>
        </p:nvSpPr>
        <p:spPr>
          <a:xfrm>
            <a:off x="751779" y="-234681"/>
            <a:ext cx="8434692" cy="2845926"/>
          </a:xfrm>
          <a:prstGeom prst="rect">
            <a:avLst/>
          </a:prstGeom>
        </p:spPr>
        <p:txBody>
          <a:bodyPr/>
          <a:lstStyle>
            <a:lvl1pPr defTabSz="817244">
              <a:defRPr sz="990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/>
            <a:r>
              <a:t>Implementation</a:t>
            </a:r>
          </a:p>
        </p:txBody>
      </p:sp>
      <p:sp>
        <p:nvSpPr>
          <p:cNvPr id="293" name="LQIDG Controller"/>
          <p:cNvSpPr txBox="1"/>
          <p:nvPr>
            <p:ph type="subTitle" sz="quarter" idx="1"/>
          </p:nvPr>
        </p:nvSpPr>
        <p:spPr>
          <a:xfrm>
            <a:off x="896063" y="2685110"/>
            <a:ext cx="7477696" cy="1159312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294" name="3 Degree Of Freedom"/>
          <p:cNvSpPr txBox="1"/>
          <p:nvPr/>
        </p:nvSpPr>
        <p:spPr>
          <a:xfrm>
            <a:off x="896063" y="3918288"/>
            <a:ext cx="6100682" cy="115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718184">
              <a:defRPr sz="5046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lvl1pPr>
          </a:lstStyle>
          <a:p>
            <a:pPr/>
            <a:r>
              <a:t>3 Degree Of Freedom</a:t>
            </a:r>
          </a:p>
        </p:txBody>
      </p:sp>
      <p:pic>
        <p:nvPicPr>
          <p:cNvPr id="295" name="f-3-roll.png" descr="f-3-ro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50039" y="769496"/>
            <a:ext cx="8146003" cy="610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f-3-pitch.png" descr="f-3-pi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9786" y="7006889"/>
            <a:ext cx="8146001" cy="6108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f-3-yaw.png" descr="f-3-ya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003316" y="7006889"/>
            <a:ext cx="8146002" cy="6108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ame Theory"/>
          <p:cNvSpPr txBox="1"/>
          <p:nvPr>
            <p:ph type="title"/>
          </p:nvPr>
        </p:nvSpPr>
        <p:spPr>
          <a:xfrm>
            <a:off x="1473200" y="-216577"/>
            <a:ext cx="9639300" cy="4927601"/>
          </a:xfrm>
          <a:prstGeom prst="rect">
            <a:avLst/>
          </a:prstGeom>
        </p:spPr>
        <p:txBody>
          <a:bodyPr/>
          <a:lstStyle/>
          <a:p>
            <a:pPr/>
            <a:r>
              <a:t>Game Theory</a:t>
            </a:r>
          </a:p>
        </p:txBody>
      </p:sp>
      <p:sp>
        <p:nvSpPr>
          <p:cNvPr id="129" name="John Forbes Nash Jr."/>
          <p:cNvSpPr txBox="1"/>
          <p:nvPr>
            <p:ph type="body" sz="quarter" idx="1"/>
          </p:nvPr>
        </p:nvSpPr>
        <p:spPr>
          <a:xfrm>
            <a:off x="1280821" y="10060879"/>
            <a:ext cx="9639301" cy="5092701"/>
          </a:xfrm>
          <a:prstGeom prst="rect">
            <a:avLst/>
          </a:prstGeom>
        </p:spPr>
        <p:txBody>
          <a:bodyPr/>
          <a:lstStyle/>
          <a:p>
            <a:pPr/>
            <a:r>
              <a:t>John Forbes Nash Jr.</a:t>
            </a:r>
          </a:p>
        </p:txBody>
      </p:sp>
      <p:pic>
        <p:nvPicPr>
          <p:cNvPr id="130" name="âPngtreeâchess piece chess board black_5983384.png" descr="âPngtreeâchess piece chess board black_59833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3378" y="432852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kindpng_1280187.png" descr="kindpng_128018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4980" y="1537937"/>
            <a:ext cx="10674040" cy="3324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pngwing.com.png" descr="pngwing.co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2727" y="5308856"/>
            <a:ext cx="10231613" cy="4206830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Please contact me if you would like access to my thesis on GitHub and GitLab."/>
          <p:cNvSpPr txBox="1"/>
          <p:nvPr/>
        </p:nvSpPr>
        <p:spPr>
          <a:xfrm>
            <a:off x="4800704" y="10377640"/>
            <a:ext cx="14782592" cy="1858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Please contact me if you would like access to my thesis on GitHub and GitLab.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hank You For Your Attention"/>
          <p:cNvSpPr txBox="1"/>
          <p:nvPr/>
        </p:nvSpPr>
        <p:spPr>
          <a:xfrm>
            <a:off x="1537081" y="5467135"/>
            <a:ext cx="21309839" cy="2060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0">
                <a:solidFill>
                  <a:srgbClr val="000000"/>
                </a:solidFill>
              </a:defRPr>
            </a:lvl1pPr>
          </a:lstStyle>
          <a:p>
            <a:pPr/>
            <a:r>
              <a:t>Thank You For Your Attention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LQDG Controller"/>
          <p:cNvSpPr txBox="1"/>
          <p:nvPr>
            <p:ph type="title"/>
          </p:nvPr>
        </p:nvSpPr>
        <p:spPr>
          <a:xfrm>
            <a:off x="535353" y="358079"/>
            <a:ext cx="9803352" cy="3203747"/>
          </a:xfrm>
          <a:prstGeom prst="rect">
            <a:avLst/>
          </a:prstGeom>
        </p:spPr>
        <p:txBody>
          <a:bodyPr/>
          <a:lstStyle/>
          <a:p>
            <a:pPr/>
            <a:r>
              <a:t>LQDG Controller</a:t>
            </a:r>
          </a:p>
        </p:txBody>
      </p:sp>
      <p:sp>
        <p:nvSpPr>
          <p:cNvPr id="133" name="Equation"/>
          <p:cNvSpPr txBox="1"/>
          <p:nvPr/>
        </p:nvSpPr>
        <p:spPr>
          <a:xfrm>
            <a:off x="4033133" y="3252989"/>
            <a:ext cx="7487052" cy="14001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limUp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lim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</m:lim>
                        </m:limUpp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/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34" name="Equation"/>
          <p:cNvSpPr txBox="1"/>
          <p:nvPr/>
        </p:nvSpPr>
        <p:spPr>
          <a:xfrm>
            <a:off x="3970471" y="5147662"/>
            <a:ext cx="8275668" cy="6758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1,2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35" name="Equation"/>
          <p:cNvSpPr txBox="1"/>
          <p:nvPr/>
        </p:nvSpPr>
        <p:spPr>
          <a:xfrm>
            <a:off x="2858718" y="6539231"/>
            <a:ext cx="14123179" cy="15503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36" name="Equation"/>
          <p:cNvSpPr txBox="1"/>
          <p:nvPr/>
        </p:nvSpPr>
        <p:spPr>
          <a:xfrm>
            <a:off x="3771065" y="8805331"/>
            <a:ext cx="15610473" cy="16576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37" name="Equation"/>
          <p:cNvSpPr txBox="1"/>
          <p:nvPr/>
        </p:nvSpPr>
        <p:spPr>
          <a:xfrm>
            <a:off x="4323518" y="11067000"/>
            <a:ext cx="3634248" cy="6758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QIDG Controller"/>
          <p:cNvSpPr txBox="1"/>
          <p:nvPr>
            <p:ph type="title"/>
          </p:nvPr>
        </p:nvSpPr>
        <p:spPr>
          <a:xfrm>
            <a:off x="751779" y="45464"/>
            <a:ext cx="9803352" cy="3203747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140" name="Augmented Space State"/>
          <p:cNvSpPr txBox="1"/>
          <p:nvPr>
            <p:ph type="body" sz="quarter" idx="4294967295"/>
          </p:nvPr>
        </p:nvSpPr>
        <p:spPr>
          <a:xfrm>
            <a:off x="751779" y="2836984"/>
            <a:ext cx="12332175" cy="130102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</a:lstStyle>
          <a:p>
            <a:pPr/>
            <a:r>
              <a:t>Augmented Space State</a:t>
            </a:r>
          </a:p>
        </p:txBody>
      </p:sp>
      <p:sp>
        <p:nvSpPr>
          <p:cNvPr id="141" name="Equation"/>
          <p:cNvSpPr txBox="1"/>
          <p:nvPr/>
        </p:nvSpPr>
        <p:spPr>
          <a:xfrm>
            <a:off x="4558527" y="4570788"/>
            <a:ext cx="4100645" cy="23310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eqArr>
                    </m:e>
                  </m:d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42" name="Equation"/>
          <p:cNvSpPr txBox="1"/>
          <p:nvPr/>
        </p:nvSpPr>
        <p:spPr>
          <a:xfrm>
            <a:off x="7448360" y="8223460"/>
            <a:ext cx="8595056" cy="158269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/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43" name="Equation"/>
          <p:cNvSpPr txBox="1"/>
          <p:nvPr/>
        </p:nvSpPr>
        <p:spPr>
          <a:xfrm>
            <a:off x="9970115" y="5017768"/>
            <a:ext cx="2952209" cy="14371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m>
                        <m:m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  <m:baseJc m:val="center"/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</m:mPr>
                        <m:mr>
                          <m:e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44" name="Equation"/>
          <p:cNvSpPr txBox="1"/>
          <p:nvPr/>
        </p:nvSpPr>
        <p:spPr>
          <a:xfrm>
            <a:off x="15105877" y="5017768"/>
            <a:ext cx="2167629" cy="14371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e>
                  </m:d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QIDG Controller"/>
          <p:cNvSpPr txBox="1"/>
          <p:nvPr>
            <p:ph type="title"/>
          </p:nvPr>
        </p:nvSpPr>
        <p:spPr>
          <a:xfrm>
            <a:off x="535353" y="358079"/>
            <a:ext cx="9803352" cy="3203747"/>
          </a:xfrm>
          <a:prstGeom prst="rect">
            <a:avLst/>
          </a:prstGeom>
        </p:spPr>
        <p:txBody>
          <a:bodyPr/>
          <a:lstStyle/>
          <a:p>
            <a:pPr/>
            <a:r>
              <a:t>LQIDG Controller</a:t>
            </a:r>
          </a:p>
        </p:txBody>
      </p:sp>
      <p:sp>
        <p:nvSpPr>
          <p:cNvPr id="147" name="Equation"/>
          <p:cNvSpPr txBox="1"/>
          <p:nvPr/>
        </p:nvSpPr>
        <p:spPr>
          <a:xfrm>
            <a:off x="3970471" y="5147662"/>
            <a:ext cx="8784786" cy="7660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</m:sSub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1,2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48" name="Equation"/>
          <p:cNvSpPr txBox="1"/>
          <p:nvPr/>
        </p:nvSpPr>
        <p:spPr>
          <a:xfrm>
            <a:off x="2858718" y="6539231"/>
            <a:ext cx="14466530" cy="15503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m:rPr>
                          <m:sty m:val="b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e>
                    <m: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bSup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p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e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49" name="Equation"/>
          <p:cNvSpPr txBox="1"/>
          <p:nvPr/>
        </p:nvSpPr>
        <p:spPr>
          <a:xfrm>
            <a:off x="3771065" y="8805331"/>
            <a:ext cx="16954703" cy="18401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e>
                            <m:argPr>
                              <m:scrLvl m:val="0"/>
                            </m:argPr>
                            <m:limUpp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lim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·</m:t>
                                </m:r>
                              </m:lim>
                            </m:limUpp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m:rPr>
                                <m:sty m:val="p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e>
                            <m:argPr>
                              <m:scrLvl m:val="0"/>
                            </m:argPr>
                            <m:r>
                              <m:rPr>
                                <m:sty m:val="bi"/>
                              </m:r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m:rPr>
                                    <m:sty m:val="bi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m:rPr>
                                    <m:sty m:val="b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50" name="Equation"/>
          <p:cNvSpPr txBox="1"/>
          <p:nvPr/>
        </p:nvSpPr>
        <p:spPr>
          <a:xfrm>
            <a:off x="4323518" y="11067000"/>
            <a:ext cx="4119553" cy="76600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bi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sub>
                  </m:sSub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: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</m:sSub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sSup>
                    <m:e>
                      <m:sSub>
                        <m:e>
                          <m:r>
                            <m:rPr>
                              <m:sty m:val="bi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sSub>
                            <m:e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bi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sub>
                      </m:sSub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p>
                  </m:sSup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Mathematical Model"/>
          <p:cNvSpPr txBox="1"/>
          <p:nvPr>
            <p:ph type="ctrTitle"/>
          </p:nvPr>
        </p:nvSpPr>
        <p:spPr>
          <a:xfrm>
            <a:off x="944158" y="355208"/>
            <a:ext cx="11799792" cy="1962430"/>
          </a:xfrm>
          <a:prstGeom prst="rect">
            <a:avLst/>
          </a:prstGeom>
        </p:spPr>
        <p:txBody>
          <a:bodyPr/>
          <a:lstStyle/>
          <a:p>
            <a:pPr/>
            <a:r>
              <a:t>Mathematical Model</a:t>
            </a:r>
          </a:p>
        </p:txBody>
      </p:sp>
      <p:sp>
        <p:nvSpPr>
          <p:cNvPr id="153" name="Equation"/>
          <p:cNvSpPr txBox="1"/>
          <p:nvPr/>
        </p:nvSpPr>
        <p:spPr>
          <a:xfrm>
            <a:off x="4041838" y="2957855"/>
            <a:ext cx="16300325" cy="71877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bi"/>
                    </m:rP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egChr m:val="["/>
                      <m:endChr m:val="]"/>
                    </m:dPr>
                    <m:e>
                      <m:eqArr>
                        <m:eqArr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e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f>
                            <m:fPr>
                              <m:ctrl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argPr>
                                <m:scrLvl m:val="0"/>
                              </m:argP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num>
                            <m:den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eqArr>
                    </m:e>
                  </m:d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54" name="Equation"/>
          <p:cNvSpPr txBox="1"/>
          <p:nvPr/>
        </p:nvSpPr>
        <p:spPr>
          <a:xfrm>
            <a:off x="2506897" y="11293561"/>
            <a:ext cx="20139722" cy="6970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  <m:sup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  <m:r>
                    <a:rPr xmlns:a="http://schemas.openxmlformats.org/drawingml/2006/main" sz="4700" i="1">
                      <a:solidFill>
                        <a:srgbClr val="144005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e>
                    <m:sub>
                      <m:r>
                        <a:rPr xmlns:a="http://schemas.openxmlformats.org/drawingml/2006/main" sz="47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m:oMathPara>
            </a14:m>
            <a:endParaRPr sz="4700">
              <a:solidFill>
                <a:srgbClr val="14410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Mathematical Model"/>
          <p:cNvSpPr txBox="1"/>
          <p:nvPr>
            <p:ph type="ctrTitle"/>
          </p:nvPr>
        </p:nvSpPr>
        <p:spPr>
          <a:xfrm>
            <a:off x="944158" y="355208"/>
            <a:ext cx="11799792" cy="1962430"/>
          </a:xfrm>
          <a:prstGeom prst="rect">
            <a:avLst/>
          </a:prstGeom>
        </p:spPr>
        <p:txBody>
          <a:bodyPr/>
          <a:lstStyle/>
          <a:p>
            <a:pPr/>
            <a:r>
              <a:t>Mathematical Model</a:t>
            </a:r>
          </a:p>
        </p:txBody>
      </p:sp>
      <p:sp>
        <p:nvSpPr>
          <p:cNvPr id="157" name="Equation"/>
          <p:cNvSpPr txBox="1"/>
          <p:nvPr/>
        </p:nvSpPr>
        <p:spPr>
          <a:xfrm>
            <a:off x="3108080" y="3217065"/>
            <a:ext cx="18306549" cy="712693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m>
                    <m:m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7"/>
                            <m:mcJc m:val="center"/>
                          </m:mcPr>
                        </m:mc>
                      </m:mcs>
                    </m:mPr>
                    <m:mr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</m:mr>
                    <m:mr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den>
                        </m:f>
                      </m:e>
                      <m:e/>
                    </m:mr>
                    <m:mr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</m:mr>
                    <m:mr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μ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  <m:e>
                        <m:sSub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argPr>
                              <m:scrLvl m:val="0"/>
                            </m:argPr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</m:sSub>
                          </m:num>
                          <m:den>
                            <m:argPr>
                              <m:scrLvl m:val="0"/>
                            </m:argP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b>
                            </m:sSub>
                            <m:sSubSup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sub>
                              <m:sup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J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den>
                        </m:f>
                      </m:e>
                      <m:e/>
                    </m:mr>
                  </m:m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  <p:sp>
        <p:nvSpPr>
          <p:cNvPr id="158" name="Equation"/>
          <p:cNvSpPr txBox="1"/>
          <p:nvPr/>
        </p:nvSpPr>
        <p:spPr>
          <a:xfrm>
            <a:off x="7152190" y="11243429"/>
            <a:ext cx="9675148" cy="138335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  <a:effectLst/>
              </a:defRPr>
            </a:pPr>
            <a14:m>
              <m:oMathPara>
                <m:oMathParaPr>
                  <m:jc m:val="centerGroup"/>
                </m:oMathParaPr>
                <m:oMath>
                  <m:eqArr>
                    <m:eqArrPr>
                      <m:ctrlP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</m:ctrlPr>
                    </m:eqArrPr>
                    <m:e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num>
                        <m:den>
                          <m:argPr>
                            <m:scrLvl m:val="0"/>
                          </m:argP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argPr>
                            <m:scrLvl m:val="0"/>
                          </m:argP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xmlns:a="http://schemas.openxmlformats.org/drawingml/2006/main" sz="4600" i="1">
                          <a:solidFill>
                            <a:srgbClr val="14400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argPr>
                            <m:scrLvl m:val="0"/>
                          </m:argP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xmlns:a="http://schemas.openxmlformats.org/drawingml/2006/main" sz="4600" i="1">
                              <a:solidFill>
                                <a:srgbClr val="144005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num>
                        <m:den>
                          <m:argPr>
                            <m:scrLvl m:val="0"/>
                          </m:argPr>
                          <m:sSub>
                            <m:e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argPr>
                                <m:scrLvl m:val="0"/>
                              </m:argP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den>
                      </m:f>
                    </m:e>
                  </m:eqArr>
                </m:oMath>
              </m:oMathPara>
            </a14:m>
            <a:endParaRPr sz="4600">
              <a:solidFill>
                <a:srgbClr val="14410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ll Space State"/>
          <p:cNvSpPr txBox="1"/>
          <p:nvPr>
            <p:ph type="title"/>
          </p:nvPr>
        </p:nvSpPr>
        <p:spPr>
          <a:xfrm>
            <a:off x="968205" y="382127"/>
            <a:ext cx="10877964" cy="3179650"/>
          </a:xfrm>
          <a:prstGeom prst="rect">
            <a:avLst/>
          </a:prstGeom>
        </p:spPr>
        <p:txBody>
          <a:bodyPr/>
          <a:lstStyle/>
          <a:p>
            <a:pPr/>
            <a:r>
              <a:t>Roll Space State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6546085" y="4109887"/>
            <a:ext cx="9003000" cy="7118715"/>
            <a:chOff x="0" y="0"/>
            <a:chExt cx="9002999" cy="7118713"/>
          </a:xfrm>
        </p:grpSpPr>
        <p:sp>
          <p:nvSpPr>
            <p:cNvPr id="161" name="Equation"/>
            <p:cNvSpPr txBox="1"/>
            <p:nvPr/>
          </p:nvSpPr>
          <p:spPr>
            <a:xfrm>
              <a:off x="0" y="0"/>
              <a:ext cx="9003000" cy="3367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type m:val="bar"/>
                                </m:fPr>
                                <m:num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num>
                                <m:den>
                                  <m:argPr>
                                    <m:scrLvl m:val="0"/>
                                  </m:argPr>
                                  <m:r>
                                    <m:rPr>
                                      <m:sty m:val="p"/>
                                    </m:rP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∂</m:t>
                                  </m:r>
                                  <m:sSub>
                                    <m:e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argPr>
                                        <m:scrLvl m:val="0"/>
                                      </m:argPr>
                                      <m:r>
                                        <a:rPr xmlns:a="http://schemas.openxmlformats.org/drawingml/2006/main" sz="4600" i="1">
                                          <a:solidFill>
                                            <a:srgbClr val="14400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m>
                          <m:m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baseJc m:val="center"/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</m:mPr>
                          <m:mr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e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argPr>
                                    <m:scrLvl m:val="0"/>
                                  </m:argPr>
                                  <m:r>
                                    <a:rPr xmlns:a="http://schemas.openxmlformats.org/drawingml/2006/main" sz="4600" i="1">
                                      <a:solidFill>
                                        <a:srgbClr val="14400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xmlns:a="http://schemas.openxmlformats.org/drawingml/2006/main" sz="4600" i="1">
                                  <a:solidFill>
                                    <a:srgbClr val="14400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  <p:sp>
          <p:nvSpPr>
            <p:cNvPr id="162" name="Equation"/>
            <p:cNvSpPr txBox="1"/>
            <p:nvPr/>
          </p:nvSpPr>
          <p:spPr>
            <a:xfrm>
              <a:off x="57915" y="3751384"/>
              <a:ext cx="5173017" cy="3367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sz="1800">
                  <a:solidFill>
                    <a:srgbClr val="000000"/>
                  </a:solidFill>
                  <a:effectLst/>
                </a:defRPr>
              </a:pPr>
              <a14:m>
                <m:oMathPara>
                  <m:oMathParaPr>
                    <m:jc m:val="centerGroup"/>
                  </m:oMathParaPr>
                  <m:oMath>
                    <m:sSub>
                      <m:e>
                        <m:r>
                          <m:rPr>
                            <m:sty m:val="bi"/>
                          </m:r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f>
                              <m:fPr>
                                <m:ctrl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  <m:type m:val="bar"/>
                              </m:fPr>
                              <m:num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num>
                              <m:den>
                                <m:argPr>
                                  <m:scrLvl m:val="0"/>
                                </m:argPr>
                                <m:r>
                                  <m:rPr>
                                    <m:sty m:val="p"/>
                                  </m:rP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∂</m:t>
                                </m:r>
                                <m:sSub>
                                  <m:e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argPr>
                                      <m:scrLvl m:val="0"/>
                                    </m:argPr>
                                    <m:r>
                                      <a:rPr xmlns:a="http://schemas.openxmlformats.org/drawingml/2006/main" sz="4600" i="1">
                                        <a:solidFill>
                                          <a:srgbClr val="14400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  <m:r>
                      <a:rPr xmlns:a="http://schemas.openxmlformats.org/drawingml/2006/main" sz="4600" i="1">
                        <a:solidFill>
                          <a:srgbClr val="14400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xmlns:a="http://schemas.openxmlformats.org/drawingml/2006/main" sz="4600" i="1">
                            <a:solidFill>
                              <a:srgbClr val="144005"/>
                            </a:solidFill>
                            <a:latin typeface="Cambria Math" panose="02040503050406030204" pitchFamily="18" charset="0"/>
                          </a:rPr>
                        </m:ctrlPr>
                        <m:begChr m:val="["/>
                        <m:endChr m:val="]"/>
                      </m:dPr>
                      <m:e>
                        <m:eqArr>
                          <m:eqArrPr>
                            <m:ctrlP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xmlns:a="http://schemas.openxmlformats.org/drawingml/2006/main" sz="4600" i="1">
                                <a:solidFill>
                                  <a:srgbClr val="14400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e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argPr>
                                  <m:scrLvl m:val="0"/>
                                </m:argPr>
                                <m:r>
                                  <a:rPr xmlns:a="http://schemas.openxmlformats.org/drawingml/2006/main" sz="4600" i="1">
                                    <a:solidFill>
                                      <a:srgbClr val="144005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m:oMathPara>
              </a14:m>
              <a:endParaRPr sz="4600">
                <a:solidFill>
                  <a:srgbClr val="144105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